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73" r:id="rId6"/>
    <p:sldId id="261" r:id="rId7"/>
    <p:sldId id="260" r:id="rId8"/>
    <p:sldId id="262" r:id="rId9"/>
    <p:sldId id="263" r:id="rId10"/>
    <p:sldId id="264" r:id="rId11"/>
    <p:sldId id="265" r:id="rId12"/>
    <p:sldId id="266" r:id="rId13"/>
    <p:sldId id="268" r:id="rId14"/>
    <p:sldId id="271" r:id="rId15"/>
    <p:sldId id="272" r:id="rId16"/>
    <p:sldId id="267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Kant says NO! 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not right to lie</a:t>
            </a:r>
            <a:r>
              <a:rPr lang="en-US" sz="1200" dirty="0" smtClean="0"/>
              <a:t>, even to prevent a murder</a:t>
            </a:r>
            <a:r>
              <a:rPr lang="en-US" sz="1200" baseline="0" dirty="0" smtClean="0"/>
              <a:t> in your house. 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101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14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</a:t>
            </a:r>
            <a:r>
              <a:rPr lang="en-US" sz="1200" baseline="0" smtClean="0"/>
              <a:t>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936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</a:t>
            </a:r>
            <a:r>
              <a:rPr lang="en-US" sz="1200" baseline="0" smtClean="0"/>
              <a:t>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97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879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82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Mises also has some interesting insights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on the function of competition in business.  According to Mises, 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 function of competition is to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assign to every member of a social system that position in which he can best serve the whole of society and all its members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 This is quite different than the function of competition in games.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1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Studies have found some interesting results regarding</a:t>
            </a:r>
            <a:r>
              <a:rPr lang="en-US" baseline="0" dirty="0" smtClean="0"/>
              <a:t> </a:t>
            </a:r>
            <a:r>
              <a:rPr lang="en-US" dirty="0" smtClean="0"/>
              <a:t>lying.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4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According to Clancy Martin, a professor of philosophy at the University of Missouri, Kansas City,</a:t>
            </a:r>
          </a:p>
          <a:p>
            <a:r>
              <a:rPr lang="en-US" sz="1200" dirty="0" smtClean="0"/>
              <a:t>Studies have found that people who lie more often tend to be more successful in life.</a:t>
            </a:r>
          </a:p>
          <a:p>
            <a:r>
              <a:rPr lang="en-US" sz="1200" dirty="0" smtClean="0"/>
              <a:t>But</a:t>
            </a:r>
            <a:r>
              <a:rPr lang="en-US" sz="1200" baseline="0" dirty="0" smtClean="0"/>
              <a:t> correlation does not imply causation.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44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01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48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32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Remember</a:t>
            </a:r>
            <a:r>
              <a:rPr lang="en-US" sz="1200" baseline="0" dirty="0" smtClean="0"/>
              <a:t> that Kant is the founder of deontology.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6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659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439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Relationship Id="rId5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smtClean="0"/>
              <a:t>False Information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6"/>
    </mc:Choice>
    <mc:Fallback>
      <p:transition spd="slow" advTm="2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10853" y="4669793"/>
            <a:ext cx="98351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Kant: No!  It is never right to lie.</a:t>
            </a:r>
            <a:endParaRPr lang="en-US" sz="44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16331" y="1129726"/>
            <a:ext cx="92868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Should you falsely say you have not seen the victim?</a:t>
            </a:r>
            <a:endParaRPr lang="en-US" sz="32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93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37"/>
    </mc:Choice>
    <mc:Fallback>
      <p:transition spd="slow" advTm="6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93592" y="3785770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Thomas Carson: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If you falsely say that you have not seen the victim, your intent is not to deceive, so it is not lying.</a:t>
            </a:r>
            <a:endParaRPr lang="en-US" sz="44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16331" y="1129726"/>
            <a:ext cx="92868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Should you falsely say you have not seen the victim?</a:t>
            </a:r>
            <a:endParaRPr lang="en-US" sz="3200" dirty="0">
              <a:latin typeface="+mj-lt"/>
            </a:endParaRP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0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14"/>
    </mc:Choice>
    <mc:Fallback>
      <p:transition spd="slow" advTm="12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Bluffing in Business</a:t>
            </a:r>
            <a:endParaRPr lang="en-US" dirty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76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81"/>
    </mc:Choice>
    <mc:Fallback>
      <p:transition spd="slow" advTm="4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59622" y="1271588"/>
            <a:ext cx="92512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To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bluff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 is to try </a:t>
            </a:r>
            <a:r>
              <a:rPr lang="en-US" sz="4000" dirty="0">
                <a:solidFill>
                  <a:srgbClr val="2A2A2A"/>
                </a:solidFill>
                <a:latin typeface="+mj-lt"/>
              </a:rPr>
              <a:t>to deceive someone as to one's abilities or intentions</a:t>
            </a:r>
            <a:endParaRPr lang="en-US" sz="40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47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59"/>
    </mc:Choice>
    <mc:Fallback>
      <p:transition spd="slow" advTm="6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59622" y="1271588"/>
            <a:ext cx="92512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To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bluff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 is to try </a:t>
            </a:r>
            <a:r>
              <a:rPr lang="en-US" sz="4000" dirty="0">
                <a:solidFill>
                  <a:srgbClr val="2A2A2A"/>
                </a:solidFill>
                <a:latin typeface="+mj-lt"/>
              </a:rPr>
              <a:t>to deceive someone as to one's abilities or intentions</a:t>
            </a:r>
            <a:endParaRPr lang="en-US" sz="40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54847" y="3204895"/>
            <a:ext cx="92512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Bluffing is a very popular strategy in the game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poker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, in which players may compete for money</a:t>
            </a:r>
            <a:endParaRPr lang="en-US" sz="4000" u="sng" dirty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734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64"/>
    </mc:Choice>
    <mc:Fallback>
      <p:transition spd="slow" advTm="7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like poker and thus bluffing is permissible in business</a:t>
            </a:r>
            <a:endParaRPr lang="en-US" sz="4400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68066" y="1271588"/>
            <a:ext cx="452563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</a:rPr>
              <a:t>Albert </a:t>
            </a:r>
            <a:r>
              <a:rPr lang="en-US" sz="4400" dirty="0" err="1" smtClean="0">
                <a:latin typeface="+mj-lt"/>
              </a:rPr>
              <a:t>Carr</a:t>
            </a:r>
            <a:r>
              <a:rPr lang="en-US" sz="4400" dirty="0" smtClean="0">
                <a:latin typeface="+mj-lt"/>
              </a:rPr>
              <a:t> (1968):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221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43"/>
    </mc:Choice>
    <mc:Fallback>
      <p:transition spd="slow" advTm="14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like poker and thus bluffing is permissible in business</a:t>
            </a:r>
            <a:endParaRPr lang="en-US" sz="4400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68066" y="1271588"/>
            <a:ext cx="452563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</a:rPr>
              <a:t>Albert </a:t>
            </a:r>
            <a:r>
              <a:rPr lang="en-US" sz="4400" dirty="0" err="1" smtClean="0">
                <a:latin typeface="+mj-lt"/>
              </a:rPr>
              <a:t>Carr</a:t>
            </a:r>
            <a:r>
              <a:rPr lang="en-US" sz="4400" dirty="0" smtClean="0">
                <a:latin typeface="+mj-lt"/>
              </a:rPr>
              <a:t> (1968):</a:t>
            </a:r>
            <a:endParaRPr lang="en-US" sz="4400" dirty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89601" y="3718873"/>
            <a:ext cx="67114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latin typeface="+mj-lt"/>
              </a:rPr>
              <a:t>Ludwig Von Mises (</a:t>
            </a:r>
            <a:r>
              <a:rPr lang="cs-CZ" sz="4400" dirty="0">
                <a:latin typeface="+mj-lt"/>
              </a:rPr>
              <a:t>1949</a:t>
            </a:r>
            <a:r>
              <a:rPr lang="en-US" sz="4400" dirty="0">
                <a:latin typeface="+mj-lt"/>
              </a:rPr>
              <a:t>):</a:t>
            </a:r>
            <a:endParaRPr lang="en-US" sz="4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66850" y="4488314"/>
            <a:ext cx="98351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</a:t>
            </a:r>
            <a:r>
              <a:rPr lang="en-US" sz="4400" b="1" dirty="0" smtClean="0">
                <a:latin typeface="+mj-lt"/>
              </a:rPr>
              <a:t>not</a:t>
            </a:r>
            <a:r>
              <a:rPr lang="en-US" sz="4400" dirty="0" smtClean="0">
                <a:latin typeface="+mj-lt"/>
              </a:rPr>
              <a:t> like poker</a:t>
            </a:r>
            <a:endParaRPr lang="en-US" sz="44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033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96"/>
    </mc:Choice>
    <mc:Fallback>
      <p:transition spd="slow" advTm="14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66850" y="1271588"/>
            <a:ext cx="67114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latin typeface="+mj-lt"/>
              </a:rPr>
              <a:t>Ludwig Von Mises (</a:t>
            </a:r>
            <a:r>
              <a:rPr lang="cs-CZ" sz="4400" dirty="0">
                <a:latin typeface="+mj-lt"/>
              </a:rPr>
              <a:t>1949</a:t>
            </a:r>
            <a:r>
              <a:rPr lang="en-US" sz="4400" dirty="0">
                <a:latin typeface="+mj-lt"/>
              </a:rPr>
              <a:t>):</a:t>
            </a:r>
            <a:endParaRPr lang="en-US" sz="4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68066" y="197325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/>
            <a:r>
              <a:rPr lang="en-US" sz="4400" dirty="0" smtClean="0">
                <a:latin typeface="+mj-lt"/>
              </a:rPr>
              <a:t>“The </a:t>
            </a:r>
            <a:r>
              <a:rPr lang="en-US" sz="4400" dirty="0">
                <a:latin typeface="+mj-lt"/>
              </a:rPr>
              <a:t>function of competition is to</a:t>
            </a:r>
            <a:r>
              <a:rPr lang="en-US" sz="4400" b="1" dirty="0">
                <a:latin typeface="+mj-lt"/>
              </a:rPr>
              <a:t> </a:t>
            </a:r>
            <a:r>
              <a:rPr lang="en-US" sz="4400" dirty="0">
                <a:latin typeface="+mj-lt"/>
              </a:rPr>
              <a:t>assign to every member of a social system that position in which he can best serve the whole of society and all its </a:t>
            </a:r>
            <a:r>
              <a:rPr lang="en-US" sz="4400" dirty="0" smtClean="0">
                <a:latin typeface="+mj-lt"/>
              </a:rPr>
              <a:t>members.”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25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33"/>
    </mc:Choice>
    <mc:Fallback>
      <p:transition spd="slow" advTm="24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smtClean="0"/>
              <a:t>Lying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46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1"/>
    </mc:Choice>
    <mc:Fallback>
      <p:transition spd="slow" advTm="1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2142" y="1414463"/>
            <a:ext cx="11179321" cy="27289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/>
              <a:t>According to Clancy Martin, a professor of philosophy at the University of Missouri, Kansas City,</a:t>
            </a:r>
          </a:p>
          <a:p>
            <a:pPr marL="571500" indent="-571500" algn="l">
              <a:buFont typeface="Arial" charset="0"/>
              <a:buChar char="•"/>
            </a:pPr>
            <a:r>
              <a:rPr lang="en-US" sz="4000" dirty="0"/>
              <a:t>Studies have found that people who lie more often tend to be more successful in </a:t>
            </a:r>
            <a:r>
              <a:rPr lang="en-US" sz="4000" dirty="0" smtClean="0"/>
              <a:t>life</a:t>
            </a:r>
            <a:endParaRPr lang="en-US" sz="4000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795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39"/>
    </mc:Choice>
    <mc:Fallback>
      <p:transition spd="slow" advTm="16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What is Lying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41446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+mj-lt"/>
              </a:rPr>
              <a:t>According to Thomas Carson, a professor at Loyola University Chicago,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A </a:t>
            </a:r>
            <a:r>
              <a:rPr lang="en-US" sz="4400" u="sng" dirty="0" smtClean="0">
                <a:latin typeface="+mj-lt"/>
              </a:rPr>
              <a:t>lie</a:t>
            </a:r>
            <a:r>
              <a:rPr lang="en-US" sz="4400" dirty="0" smtClean="0">
                <a:latin typeface="+mj-lt"/>
              </a:rPr>
              <a:t> is a deliberate </a:t>
            </a:r>
            <a:r>
              <a:rPr lang="en-US" sz="4400" dirty="0">
                <a:latin typeface="+mj-lt"/>
              </a:rPr>
              <a:t>false </a:t>
            </a:r>
            <a:r>
              <a:rPr lang="en-US" sz="4400" dirty="0" smtClean="0">
                <a:latin typeface="+mj-lt"/>
              </a:rPr>
              <a:t>statement </a:t>
            </a:r>
            <a:r>
              <a:rPr lang="en-US" sz="4400" dirty="0">
                <a:latin typeface="+mj-lt"/>
              </a:rPr>
              <a:t>made with the intent to deceive </a:t>
            </a:r>
            <a:endParaRPr lang="en-US" sz="4400" dirty="0"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85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89"/>
    </mc:Choice>
    <mc:Fallback>
      <p:transition spd="slow" advTm="14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What is Lying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00150" y="4355446"/>
            <a:ext cx="911542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 smtClean="0">
                <a:latin typeface="+mj-lt"/>
              </a:rPr>
              <a:t>deceive</a:t>
            </a:r>
            <a:r>
              <a:rPr lang="en-US" sz="4400" dirty="0" smtClean="0">
                <a:latin typeface="+mj-lt"/>
              </a:rPr>
              <a:t> - deliberately </a:t>
            </a:r>
            <a:r>
              <a:rPr lang="en-US" sz="4400" dirty="0">
                <a:latin typeface="+mj-lt"/>
              </a:rPr>
              <a:t>cause (someone) to believe something that is not true, especially for personal gain.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68066" y="141446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+mj-lt"/>
              </a:rPr>
              <a:t>According to Thomas Carson, a professor at Loyola University Chicago,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A </a:t>
            </a:r>
            <a:r>
              <a:rPr lang="en-US" sz="4400" u="sng" dirty="0" smtClean="0">
                <a:latin typeface="+mj-lt"/>
              </a:rPr>
              <a:t>lie</a:t>
            </a:r>
            <a:r>
              <a:rPr lang="en-US" sz="4400" dirty="0" smtClean="0">
                <a:latin typeface="+mj-lt"/>
              </a:rPr>
              <a:t> is a deliberate </a:t>
            </a:r>
            <a:r>
              <a:rPr lang="en-US" sz="4400" dirty="0">
                <a:latin typeface="+mj-lt"/>
              </a:rPr>
              <a:t>false </a:t>
            </a:r>
            <a:r>
              <a:rPr lang="en-US" sz="4400" dirty="0" smtClean="0">
                <a:latin typeface="+mj-lt"/>
              </a:rPr>
              <a:t>statement </a:t>
            </a:r>
            <a:r>
              <a:rPr lang="en-US" sz="4400" dirty="0">
                <a:latin typeface="+mj-lt"/>
              </a:rPr>
              <a:t>made with the intent to deceive </a:t>
            </a:r>
            <a:endParaRPr lang="en-US" sz="4400" dirty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93592" y="4170780"/>
            <a:ext cx="34170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+mj-lt"/>
              </a:rPr>
              <a:t>Oxford English Dictionary:</a:t>
            </a:r>
            <a:endParaRPr lang="en-US" sz="24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28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15"/>
    </mc:Choice>
    <mc:Fallback>
      <p:transition spd="slow" advTm="14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68066" y="1944678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Lying is </a:t>
            </a:r>
            <a:r>
              <a:rPr lang="en-US" sz="4400" u="sng" dirty="0" smtClean="0">
                <a:latin typeface="+mj-lt"/>
              </a:rPr>
              <a:t>prime facie</a:t>
            </a:r>
            <a:r>
              <a:rPr lang="en-US" sz="4400" dirty="0" smtClean="0">
                <a:latin typeface="+mj-lt"/>
              </a:rPr>
              <a:t> wrong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That is, lying is wrong at first glance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95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32"/>
    </mc:Choice>
    <mc:Fallback>
      <p:transition spd="slow" advTm="8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44678"/>
            <a:ext cx="983518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Lying is </a:t>
            </a:r>
            <a:r>
              <a:rPr lang="en-US" sz="4400" u="sng" dirty="0" smtClean="0">
                <a:latin typeface="+mj-lt"/>
              </a:rPr>
              <a:t>prime facie</a:t>
            </a:r>
            <a:r>
              <a:rPr lang="en-US" sz="4400" dirty="0" smtClean="0">
                <a:latin typeface="+mj-lt"/>
              </a:rPr>
              <a:t> wrong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That is, lying is wrong at first glance</a:t>
            </a:r>
          </a:p>
          <a:p>
            <a:pPr marL="1028700" lvl="1" indent="-571500">
              <a:buFont typeface="Arial" charset="0"/>
              <a:buChar char="•"/>
            </a:pPr>
            <a:endParaRPr lang="en-US" sz="4400" dirty="0" smtClean="0"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But is lying always wrong?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Kant thought so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33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05"/>
    </mc:Choice>
    <mc:Fallback>
      <p:transition spd="slow" advTm="5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Reasons Not to Lie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Lying makes communication ineffective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Lying degrades trust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8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05"/>
    </mc:Choice>
    <mc:Fallback>
      <p:transition spd="slow" advTm="16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10903" y="1414463"/>
            <a:ext cx="983518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lvl="0" indent="-571500">
              <a:defRPr/>
            </a:pPr>
            <a:r>
              <a:rPr lang="en-US" sz="4400" dirty="0">
                <a:latin typeface="+mj-lt"/>
              </a:rPr>
              <a:t>Should you falsely say you have not seen the victim?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28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79"/>
    </mc:Choice>
    <mc:Fallback>
      <p:transition spd="slow" advTm="18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</TotalTime>
  <Words>669</Words>
  <Application>Microsoft Macintosh PowerPoint</Application>
  <PresentationFormat>Widescreen</PresentationFormat>
  <Paragraphs>81</Paragraphs>
  <Slides>17</Slides>
  <Notes>17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Office Theme</vt:lpstr>
      <vt:lpstr>False Information</vt:lpstr>
      <vt:lpstr>Lying</vt:lpstr>
      <vt:lpstr>Lying</vt:lpstr>
      <vt:lpstr>What is Lying</vt:lpstr>
      <vt:lpstr>What is Lying</vt:lpstr>
      <vt:lpstr>Lying</vt:lpstr>
      <vt:lpstr>Lying</vt:lpstr>
      <vt:lpstr>Reasons Not to Lie</vt:lpstr>
      <vt:lpstr>Example</vt:lpstr>
      <vt:lpstr>Example</vt:lpstr>
      <vt:lpstr>Example</vt:lpstr>
      <vt:lpstr>Bluffing in Business</vt:lpstr>
      <vt:lpstr>Bluffing in Business</vt:lpstr>
      <vt:lpstr>Bluffing in Business</vt:lpstr>
      <vt:lpstr>Bluffing in Business</vt:lpstr>
      <vt:lpstr>Bluffing in Business</vt:lpstr>
      <vt:lpstr>Bluffing in Business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92</cp:revision>
  <dcterms:created xsi:type="dcterms:W3CDTF">2018-10-07T18:52:30Z</dcterms:created>
  <dcterms:modified xsi:type="dcterms:W3CDTF">2018-10-27T17:53:55Z</dcterms:modified>
</cp:coreProperties>
</file>

<file path=docProps/thumbnail.jpeg>
</file>